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66" r:id="rId4"/>
    <p:sldId id="258" r:id="rId5"/>
    <p:sldId id="259" r:id="rId6"/>
    <p:sldId id="262" r:id="rId7"/>
    <p:sldId id="264" r:id="rId8"/>
    <p:sldId id="265" r:id="rId9"/>
    <p:sldId id="260"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5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06BED7-EAED-4E63-9AA3-E5F612D99ADE}"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36165760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06BED7-EAED-4E63-9AA3-E5F612D99ADE}"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25444944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06BED7-EAED-4E63-9AA3-E5F612D99ADE}"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60B9F-D64C-4FB4-84F1-FAC387AEBA8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233397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06BED7-EAED-4E63-9AA3-E5F612D99ADE}"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23229969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06BED7-EAED-4E63-9AA3-E5F612D99ADE}"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60B9F-D64C-4FB4-84F1-FAC387AEBA8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08593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06BED7-EAED-4E63-9AA3-E5F612D99ADE}"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38837105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06BED7-EAED-4E63-9AA3-E5F612D99ADE}"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7364994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06BED7-EAED-4E63-9AA3-E5F612D99ADE}"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4947657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06BED7-EAED-4E63-9AA3-E5F612D99ADE}"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2602045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06BED7-EAED-4E63-9AA3-E5F612D99ADE}" type="datetimeFigureOut">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17873400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06BED7-EAED-4E63-9AA3-E5F612D99ADE}"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34280299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06BED7-EAED-4E63-9AA3-E5F612D99ADE}" type="datetimeFigureOut">
              <a:rPr lang="en-US" smtClean="0"/>
              <a:t>10/31/2024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467456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06BED7-EAED-4E63-9AA3-E5F612D99ADE}" type="datetimeFigureOut">
              <a:rPr lang="en-US" smtClean="0"/>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19476696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06BED7-EAED-4E63-9AA3-E5F612D99ADE}" type="datetimeFigureOut">
              <a:rPr lang="en-US" smtClean="0"/>
              <a:t>10/31/2024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29804356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06BED7-EAED-4E63-9AA3-E5F612D99ADE}"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41732269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06BED7-EAED-4E63-9AA3-E5F612D99ADE}" type="datetimeFigureOut">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560B9F-D64C-4FB4-84F1-FAC387AEBA85}" type="slidenum">
              <a:rPr lang="en-US" smtClean="0"/>
              <a:t>‹#›</a:t>
            </a:fld>
            <a:endParaRPr lang="en-US"/>
          </a:p>
        </p:txBody>
      </p:sp>
    </p:spTree>
    <p:extLst>
      <p:ext uri="{BB962C8B-B14F-4D97-AF65-F5344CB8AC3E}">
        <p14:creationId xmlns:p14="http://schemas.microsoft.com/office/powerpoint/2010/main" val="34680964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06BED7-EAED-4E63-9AA3-E5F612D99ADE}" type="datetimeFigureOut">
              <a:rPr lang="en-US" smtClean="0"/>
              <a:t>10/31/2024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5560B9F-D64C-4FB4-84F1-FAC387AEBA85}" type="slidenum">
              <a:rPr lang="en-US" smtClean="0"/>
              <a:t>‹#›</a:t>
            </a:fld>
            <a:endParaRPr lang="en-US"/>
          </a:p>
        </p:txBody>
      </p:sp>
    </p:spTree>
    <p:extLst>
      <p:ext uri="{BB962C8B-B14F-4D97-AF65-F5344CB8AC3E}">
        <p14:creationId xmlns:p14="http://schemas.microsoft.com/office/powerpoint/2010/main" val="305890680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2C37C-8ECB-4247-818C-DFAEB9F1A744}"/>
              </a:ext>
            </a:extLst>
          </p:cNvPr>
          <p:cNvSpPr>
            <a:spLocks noGrp="1"/>
          </p:cNvSpPr>
          <p:nvPr>
            <p:ph type="ctrTitle"/>
          </p:nvPr>
        </p:nvSpPr>
        <p:spPr/>
        <p:txBody>
          <a:bodyPr/>
          <a:lstStyle/>
          <a:p>
            <a:r>
              <a:rPr lang="en-US" dirty="0"/>
              <a:t>BIO CHARGER</a:t>
            </a:r>
            <a:br>
              <a:rPr lang="en-US" dirty="0"/>
            </a:br>
            <a:r>
              <a:rPr lang="en-US" sz="2000" dirty="0"/>
              <a:t>Truly a farmers friend</a:t>
            </a:r>
          </a:p>
        </p:txBody>
      </p:sp>
      <p:sp>
        <p:nvSpPr>
          <p:cNvPr id="3" name="Subtitle 2">
            <a:extLst>
              <a:ext uri="{FF2B5EF4-FFF2-40B4-BE49-F238E27FC236}">
                <a16:creationId xmlns:a16="http://schemas.microsoft.com/office/drawing/2014/main" id="{022C99EE-52AA-4970-B91E-AF864737C31E}"/>
              </a:ext>
            </a:extLst>
          </p:cNvPr>
          <p:cNvSpPr>
            <a:spLocks noGrp="1"/>
          </p:cNvSpPr>
          <p:nvPr>
            <p:ph type="subTitle" idx="1"/>
          </p:nvPr>
        </p:nvSpPr>
        <p:spPr/>
        <p:txBody>
          <a:bodyPr>
            <a:normAutofit fontScale="92500" lnSpcReduction="20000"/>
          </a:bodyPr>
          <a:lstStyle/>
          <a:p>
            <a:endParaRPr lang="en-US" dirty="0"/>
          </a:p>
          <a:p>
            <a:r>
              <a:rPr lang="en-US" dirty="0"/>
              <a:t> PROJECT ON MICROBIAL FUEL CELLS AND SUSTAINABLE DEVELOPMENT A MOVEMENT TOWARDS SCIENCE, TECHNOLOGY, CREATIVITY AND WASTE MANAGEMENT </a:t>
            </a:r>
          </a:p>
        </p:txBody>
      </p:sp>
    </p:spTree>
    <p:extLst>
      <p:ext uri="{BB962C8B-B14F-4D97-AF65-F5344CB8AC3E}">
        <p14:creationId xmlns:p14="http://schemas.microsoft.com/office/powerpoint/2010/main" val="25841920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2D69-380A-4730-BE76-1F1E288EE034}"/>
              </a:ext>
            </a:extLst>
          </p:cNvPr>
          <p:cNvSpPr>
            <a:spLocks noGrp="1"/>
          </p:cNvSpPr>
          <p:nvPr>
            <p:ph type="title"/>
          </p:nvPr>
        </p:nvSpPr>
        <p:spPr/>
        <p:txBody>
          <a:bodyPr>
            <a:noAutofit/>
          </a:bodyPr>
          <a:lstStyle/>
          <a:p>
            <a:r>
              <a:rPr lang="en-US" sz="3200" b="1" dirty="0"/>
              <a:t>To create a science model for MFCs :-</a:t>
            </a:r>
            <a:br>
              <a:rPr lang="en-US" sz="3200" dirty="0"/>
            </a:br>
            <a:endParaRPr lang="en-US" sz="3200" dirty="0"/>
          </a:p>
        </p:txBody>
      </p:sp>
      <p:sp>
        <p:nvSpPr>
          <p:cNvPr id="3" name="Content Placeholder 2">
            <a:extLst>
              <a:ext uri="{FF2B5EF4-FFF2-40B4-BE49-F238E27FC236}">
                <a16:creationId xmlns:a16="http://schemas.microsoft.com/office/drawing/2014/main" id="{7C828403-A9C3-4231-8C06-AAE7AE0FDE54}"/>
              </a:ext>
            </a:extLst>
          </p:cNvPr>
          <p:cNvSpPr>
            <a:spLocks noGrp="1"/>
          </p:cNvSpPr>
          <p:nvPr>
            <p:ph idx="1"/>
          </p:nvPr>
        </p:nvSpPr>
        <p:spPr>
          <a:xfrm>
            <a:off x="838200" y="1590261"/>
            <a:ext cx="10515600" cy="4586702"/>
          </a:xfrm>
        </p:spPr>
        <p:txBody>
          <a:bodyPr>
            <a:normAutofit fontScale="62500" lnSpcReduction="20000"/>
          </a:bodyPr>
          <a:lstStyle/>
          <a:p>
            <a:pPr marL="0" indent="0">
              <a:buNone/>
            </a:pPr>
            <a:r>
              <a:rPr lang="en-US" sz="1900" b="1" u="sng" dirty="0"/>
              <a:t>Materials: </a:t>
            </a:r>
          </a:p>
          <a:p>
            <a:r>
              <a:rPr lang="en-US" sz="1900" dirty="0"/>
              <a:t>• Two chambers (plastic bottles, jars, or containers) </a:t>
            </a:r>
          </a:p>
          <a:p>
            <a:r>
              <a:rPr lang="en-US" sz="1900" dirty="0"/>
              <a:t>• Salt bridge (a tube filled with agar and salt) </a:t>
            </a:r>
          </a:p>
          <a:p>
            <a:r>
              <a:rPr lang="en-US" sz="1900" dirty="0"/>
              <a:t>• Electrodes (graphite rods or carbon cloth) </a:t>
            </a:r>
          </a:p>
          <a:p>
            <a:r>
              <a:rPr lang="en-US" sz="1900" dirty="0"/>
              <a:t>• Organic waste or soil containing bacteria (for the anode chamber) </a:t>
            </a:r>
          </a:p>
          <a:p>
            <a:r>
              <a:rPr lang="en-US" sz="1900" dirty="0"/>
              <a:t>• Oxygen (for the cathode chamber, usually air) </a:t>
            </a:r>
          </a:p>
          <a:p>
            <a:r>
              <a:rPr lang="en-US" sz="1900" dirty="0"/>
              <a:t>• Wires and a small LED or voltmeter </a:t>
            </a:r>
          </a:p>
          <a:p>
            <a:pPr marL="0" indent="0">
              <a:buNone/>
            </a:pPr>
            <a:r>
              <a:rPr lang="en-US" sz="1900" b="1" dirty="0"/>
              <a:t>Steps: </a:t>
            </a:r>
          </a:p>
          <a:p>
            <a:pPr marL="0" indent="0">
              <a:buNone/>
            </a:pPr>
            <a:r>
              <a:rPr lang="en-US" sz="1900" dirty="0"/>
              <a:t>1</a:t>
            </a:r>
            <a:r>
              <a:rPr lang="en-US" sz="1900" b="1" u="sng" dirty="0"/>
              <a:t>. Build the Chambers:  </a:t>
            </a:r>
            <a:r>
              <a:rPr lang="en-US" sz="1900" dirty="0"/>
              <a:t>One chamber will act as the anode (where the bacteria grow), and the other as the cathode (where oxygen is reduced). </a:t>
            </a:r>
          </a:p>
          <a:p>
            <a:pPr marL="0" indent="0">
              <a:buNone/>
            </a:pPr>
            <a:r>
              <a:rPr lang="en-US" sz="1900" dirty="0"/>
              <a:t>Connect the chambers with a salt bridge to allow ion transfer while preventing oxygen from reaching the anode side. </a:t>
            </a:r>
          </a:p>
          <a:p>
            <a:pPr marL="0" indent="0">
              <a:buNone/>
            </a:pPr>
            <a:r>
              <a:rPr lang="en-US" sz="1900" dirty="0"/>
              <a:t>2</a:t>
            </a:r>
            <a:r>
              <a:rPr lang="en-US" sz="1900" b="1" u="sng" dirty="0"/>
              <a:t>. Prepare the Electrodes</a:t>
            </a:r>
            <a:r>
              <a:rPr lang="en-US" sz="1900" dirty="0"/>
              <a:t>: Insert the electrodes into both chambers. The anode chamber will contain the bacteria, while the cathode side will contain oxygen (you can leave this open to the air). </a:t>
            </a:r>
          </a:p>
          <a:p>
            <a:pPr marL="0" indent="0">
              <a:buNone/>
            </a:pPr>
            <a:r>
              <a:rPr lang="en-US" sz="1900" dirty="0"/>
              <a:t>3. </a:t>
            </a:r>
            <a:r>
              <a:rPr lang="en-US" sz="1900" b="1" u="sng" dirty="0"/>
              <a:t>Add Bacteria and Organic Matter</a:t>
            </a:r>
            <a:r>
              <a:rPr lang="en-US" sz="1900" b="1" dirty="0"/>
              <a:t>: </a:t>
            </a:r>
            <a:r>
              <a:rPr lang="en-US" sz="1900" dirty="0"/>
              <a:t> Fill the anode chamber with mud, wastewater, or any material rich in microbes.</a:t>
            </a:r>
            <a:r>
              <a:rPr lang="en-US" sz="1900" u="sng" dirty="0"/>
              <a:t> </a:t>
            </a:r>
          </a:p>
          <a:p>
            <a:pPr marL="0" indent="0">
              <a:buNone/>
            </a:pPr>
            <a:r>
              <a:rPr lang="en-US" sz="1900" dirty="0"/>
              <a:t>o The bacteria will consume the organic matter and release negatively charged particles s. </a:t>
            </a:r>
          </a:p>
          <a:p>
            <a:pPr marL="0" indent="0">
              <a:buNone/>
            </a:pPr>
            <a:r>
              <a:rPr lang="en-US" sz="1900" dirty="0"/>
              <a:t>4</a:t>
            </a:r>
            <a:r>
              <a:rPr lang="en-US" sz="1900" b="1" dirty="0"/>
              <a:t>. </a:t>
            </a:r>
            <a:r>
              <a:rPr lang="en-US" sz="1900" b="1" u="sng" dirty="0"/>
              <a:t>Connect and Measure</a:t>
            </a:r>
            <a:r>
              <a:rPr lang="en-US" sz="1900" u="sng" dirty="0"/>
              <a:t>: </a:t>
            </a:r>
            <a:r>
              <a:rPr lang="en-US" sz="1900" dirty="0"/>
              <a:t>o Use wires to connect the electrodes to a small LED or voltmeter. As bacteria produce negatively charged particles s, the flow will generate electricity. </a:t>
            </a:r>
          </a:p>
          <a:p>
            <a:pPr marL="0" indent="0">
              <a:buNone/>
            </a:pPr>
            <a:r>
              <a:rPr lang="en-US" sz="1900" dirty="0"/>
              <a:t>5. </a:t>
            </a:r>
            <a:r>
              <a:rPr lang="en-US" sz="1900" b="1" u="sng" dirty="0"/>
              <a:t>Monitor the Output: </a:t>
            </a:r>
            <a:r>
              <a:rPr lang="en-US" sz="1900" dirty="0"/>
              <a:t>o Once connected, you should see a small voltage produced, which you can measure or use to power a tiny LED. </a:t>
            </a:r>
          </a:p>
          <a:p>
            <a:endParaRPr lang="en-US" sz="1900" dirty="0"/>
          </a:p>
          <a:p>
            <a:endParaRPr lang="en-US" dirty="0"/>
          </a:p>
        </p:txBody>
      </p:sp>
    </p:spTree>
    <p:extLst>
      <p:ext uri="{BB962C8B-B14F-4D97-AF65-F5344CB8AC3E}">
        <p14:creationId xmlns:p14="http://schemas.microsoft.com/office/powerpoint/2010/main" val="30287023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34C0-85E6-4A90-B4FB-F0590373644B}"/>
              </a:ext>
            </a:extLst>
          </p:cNvPr>
          <p:cNvSpPr>
            <a:spLocks noGrp="1"/>
          </p:cNvSpPr>
          <p:nvPr>
            <p:ph type="title"/>
          </p:nvPr>
        </p:nvSpPr>
        <p:spPr/>
        <p:txBody>
          <a:bodyPr>
            <a:normAutofit/>
          </a:bodyPr>
          <a:lstStyle/>
          <a:p>
            <a:br>
              <a:rPr lang="en-US" dirty="0"/>
            </a:br>
            <a:r>
              <a:rPr lang="en-US" dirty="0"/>
              <a:t> </a:t>
            </a:r>
            <a:r>
              <a:rPr lang="en-US" b="1" dirty="0"/>
              <a:t>Introduction:-</a:t>
            </a:r>
            <a:endParaRPr lang="en-US" dirty="0"/>
          </a:p>
        </p:txBody>
      </p:sp>
      <p:sp>
        <p:nvSpPr>
          <p:cNvPr id="3" name="Content Placeholder 2">
            <a:extLst>
              <a:ext uri="{FF2B5EF4-FFF2-40B4-BE49-F238E27FC236}">
                <a16:creationId xmlns:a16="http://schemas.microsoft.com/office/drawing/2014/main" id="{02F171DF-142E-419C-8ABE-2D9D44EF8446}"/>
              </a:ext>
            </a:extLst>
          </p:cNvPr>
          <p:cNvSpPr>
            <a:spLocks noGrp="1"/>
          </p:cNvSpPr>
          <p:nvPr>
            <p:ph idx="1"/>
          </p:nvPr>
        </p:nvSpPr>
        <p:spPr/>
        <p:txBody>
          <a:bodyPr>
            <a:normAutofit fontScale="92500" lnSpcReduction="10000"/>
          </a:bodyPr>
          <a:lstStyle/>
          <a:p>
            <a:pPr marL="0" indent="0">
              <a:buNone/>
            </a:pPr>
            <a:r>
              <a:rPr lang="en-US" sz="2800" b="1" dirty="0"/>
              <a:t>T</a:t>
            </a:r>
            <a:r>
              <a:rPr lang="en-US" dirty="0"/>
              <a:t>he need for sustainable and eco-friendly energy solutions is becoming increasingly critical due to the environmental impact of conventional energy sources. One promising solution is the use of microbial fuel cell (MFC) technology, particularly soil-based MFCs, to generate electricity on a large scale for residential use. Fossil fuels, which are the primary source of electricity, contribute significantly to greenhouse gas emissions and environmental pollution. Renewable energy sources such as solar and wind power, while effective in many ways, often face challenges related to setup expense, storage and management. It becomes thus increasingly important to introduce to the market an electricity generation method which is not just cost-friendly but also blends well with the Indian setting. The increasing global population leads to higher energy demands and more waste production Microbial Fuel Cells (MFCs) are an innovative technology that harnesses the natural metabolic processes of microbes to generate electricity. These devices can offer several environmental and practical benefits, making them a promising tool for sustainable energy production and waste management. </a:t>
            </a:r>
          </a:p>
        </p:txBody>
      </p:sp>
    </p:spTree>
    <p:extLst>
      <p:ext uri="{BB962C8B-B14F-4D97-AF65-F5344CB8AC3E}">
        <p14:creationId xmlns:p14="http://schemas.microsoft.com/office/powerpoint/2010/main" val="24173698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2877-1DC8-1411-30B0-51C5C0EBF80B}"/>
              </a:ext>
            </a:extLst>
          </p:cNvPr>
          <p:cNvSpPr>
            <a:spLocks noGrp="1"/>
          </p:cNvSpPr>
          <p:nvPr>
            <p:ph type="title"/>
          </p:nvPr>
        </p:nvSpPr>
        <p:spPr/>
        <p:txBody>
          <a:bodyPr/>
          <a:lstStyle/>
          <a:p>
            <a:r>
              <a:rPr lang="en-US" dirty="0"/>
              <a:t>A team work </a:t>
            </a:r>
          </a:p>
        </p:txBody>
      </p:sp>
      <p:pic>
        <p:nvPicPr>
          <p:cNvPr id="5" name="Content Placeholder 4">
            <a:extLst>
              <a:ext uri="{FF2B5EF4-FFF2-40B4-BE49-F238E27FC236}">
                <a16:creationId xmlns:a16="http://schemas.microsoft.com/office/drawing/2014/main" id="{943100D5-7AA5-5EBE-0B8F-2A9A005A0E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935" y="1724026"/>
            <a:ext cx="4072466" cy="30543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7899987F-796C-ECC0-F12A-39A86C5AF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376" y="1129243"/>
            <a:ext cx="2736850" cy="3649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6833C744-FA34-67E4-6B96-D0997FA7109C}"/>
              </a:ext>
            </a:extLst>
          </p:cNvPr>
          <p:cNvSpPr txBox="1"/>
          <p:nvPr/>
        </p:nvSpPr>
        <p:spPr>
          <a:xfrm>
            <a:off x="5503776" y="4778376"/>
            <a:ext cx="2204450" cy="369332"/>
          </a:xfrm>
          <a:prstGeom prst="rect">
            <a:avLst/>
          </a:prstGeom>
          <a:noFill/>
        </p:spPr>
        <p:txBody>
          <a:bodyPr wrap="none" rtlCol="0">
            <a:spAutoFit/>
          </a:bodyPr>
          <a:lstStyle/>
          <a:p>
            <a:r>
              <a:rPr lang="en-US" dirty="0"/>
              <a:t>Our first prototype </a:t>
            </a:r>
          </a:p>
        </p:txBody>
      </p:sp>
      <p:pic>
        <p:nvPicPr>
          <p:cNvPr id="10" name="Picture 9">
            <a:extLst>
              <a:ext uri="{FF2B5EF4-FFF2-40B4-BE49-F238E27FC236}">
                <a16:creationId xmlns:a16="http://schemas.microsoft.com/office/drawing/2014/main" id="{EE09FE2B-2316-239D-A1BD-5495C7EB6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9201" y="2413000"/>
            <a:ext cx="2371724" cy="3162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71169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D5B4-EC62-4571-A83C-6F4F45EEDD4C}"/>
              </a:ext>
            </a:extLst>
          </p:cNvPr>
          <p:cNvSpPr>
            <a:spLocks noGrp="1"/>
          </p:cNvSpPr>
          <p:nvPr>
            <p:ph type="title"/>
          </p:nvPr>
        </p:nvSpPr>
        <p:spPr/>
        <p:txBody>
          <a:bodyPr/>
          <a:lstStyle/>
          <a:p>
            <a:r>
              <a:rPr lang="en-US" dirty="0"/>
              <a:t> </a:t>
            </a:r>
            <a:r>
              <a:rPr lang="en-US" b="1" dirty="0"/>
              <a:t>How Microbial Fuel Cells Work: </a:t>
            </a:r>
            <a:endParaRPr lang="en-US" dirty="0"/>
          </a:p>
        </p:txBody>
      </p:sp>
      <p:sp>
        <p:nvSpPr>
          <p:cNvPr id="3" name="Content Placeholder 2">
            <a:extLst>
              <a:ext uri="{FF2B5EF4-FFF2-40B4-BE49-F238E27FC236}">
                <a16:creationId xmlns:a16="http://schemas.microsoft.com/office/drawing/2014/main" id="{D3AE04D7-C8D6-4C18-9E20-86CB09DE3DBB}"/>
              </a:ext>
            </a:extLst>
          </p:cNvPr>
          <p:cNvSpPr>
            <a:spLocks noGrp="1"/>
          </p:cNvSpPr>
          <p:nvPr>
            <p:ph idx="1"/>
          </p:nvPr>
        </p:nvSpPr>
        <p:spPr/>
        <p:txBody>
          <a:bodyPr>
            <a:normAutofit/>
          </a:bodyPr>
          <a:lstStyle/>
          <a:p>
            <a:endParaRPr lang="en-US" dirty="0"/>
          </a:p>
          <a:p>
            <a:r>
              <a:rPr lang="en-US" dirty="0"/>
              <a:t>MFCs consist of two main compartments: the anode and the cathode, separated by a positively charged particles  charged particles-exchange membrane. Microorganisms, such as bacteria, are placed in the anode compartment, where they feed on organic matter (e.g., wastewater, sewage, or organic waste). As they metabolize the organic material, they release negatively charged particles and positively charged particles  charged particles. The negatively charged particles are transferred to the anode and flow through an external circuit to the cathode, creating an electrical current. The positively charged particles  charged particles pass through the membrane to the cathode, where they combine with oxygen to form water. </a:t>
            </a:r>
          </a:p>
        </p:txBody>
      </p:sp>
    </p:spTree>
    <p:extLst>
      <p:ext uri="{BB962C8B-B14F-4D97-AF65-F5344CB8AC3E}">
        <p14:creationId xmlns:p14="http://schemas.microsoft.com/office/powerpoint/2010/main" val="20726942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6C2D-430A-4A1B-9215-151D13BDF61F}"/>
              </a:ext>
            </a:extLst>
          </p:cNvPr>
          <p:cNvSpPr>
            <a:spLocks noGrp="1"/>
          </p:cNvSpPr>
          <p:nvPr>
            <p:ph type="title"/>
          </p:nvPr>
        </p:nvSpPr>
        <p:spPr/>
        <p:txBody>
          <a:bodyPr>
            <a:normAutofit/>
          </a:bodyPr>
          <a:lstStyle/>
          <a:p>
            <a:r>
              <a:rPr lang="en-US" b="1" dirty="0"/>
              <a:t>Working of the model </a:t>
            </a:r>
            <a:br>
              <a:rPr lang="en-US" dirty="0"/>
            </a:br>
            <a:endParaRPr lang="en-US" dirty="0"/>
          </a:p>
        </p:txBody>
      </p:sp>
      <p:sp>
        <p:nvSpPr>
          <p:cNvPr id="3" name="Content Placeholder 2">
            <a:extLst>
              <a:ext uri="{FF2B5EF4-FFF2-40B4-BE49-F238E27FC236}">
                <a16:creationId xmlns:a16="http://schemas.microsoft.com/office/drawing/2014/main" id="{CAAE49CC-AADB-40F0-8DF2-EA4F533941C4}"/>
              </a:ext>
            </a:extLst>
          </p:cNvPr>
          <p:cNvSpPr>
            <a:spLocks noGrp="1"/>
          </p:cNvSpPr>
          <p:nvPr>
            <p:ph idx="1"/>
          </p:nvPr>
        </p:nvSpPr>
        <p:spPr/>
        <p:txBody>
          <a:bodyPr>
            <a:normAutofit fontScale="92500" lnSpcReduction="10000"/>
          </a:bodyPr>
          <a:lstStyle/>
          <a:p>
            <a:r>
              <a:rPr lang="en-US" dirty="0"/>
              <a:t>Energy from the MFCs or microbial fuel cells are used to power the dairy farm . The dairy farm in turn is very interesting. keeping in mind the developmental goals of a science project helping us find ways to look forwards towards the 17 sustainable developmental goals. Our project significantly affordability and clean energy, sustainable cities and community, climate action, infrastructure and innovation. We have tried to develop a miniature smart dairy farm .This dairy farm has an existing feature that not only save electricity but also creates a marvelous ambience. Two Arduino mother boards can perfectly handle all the components with the greatest ease. The photoreceptor connected to one of the Arduino sense`s the amount of light of the atmosphere and then directs the lights inside the dairy farm  to automatically change its brightness (brightness of the LED is inversely proportional to the amount of charge consumed.) and save electricity. An additional feature to that is all the data collected from the MFCs are shown on a APP which will display the charge produced by the MFCs and the charge currently present in the storage batteries. </a:t>
            </a:r>
          </a:p>
          <a:p>
            <a:endParaRPr lang="en-US" dirty="0"/>
          </a:p>
        </p:txBody>
      </p:sp>
    </p:spTree>
    <p:extLst>
      <p:ext uri="{BB962C8B-B14F-4D97-AF65-F5344CB8AC3E}">
        <p14:creationId xmlns:p14="http://schemas.microsoft.com/office/powerpoint/2010/main" val="1710772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6EE68-58AE-41DD-9DC4-E04F82003644}"/>
              </a:ext>
            </a:extLst>
          </p:cNvPr>
          <p:cNvSpPr>
            <a:spLocks noGrp="1"/>
          </p:cNvSpPr>
          <p:nvPr>
            <p:ph type="title"/>
          </p:nvPr>
        </p:nvSpPr>
        <p:spPr>
          <a:xfrm>
            <a:off x="1295402" y="982133"/>
            <a:ext cx="9601196" cy="1270738"/>
          </a:xfrm>
        </p:spPr>
        <p:txBody>
          <a:bodyPr>
            <a:normAutofit/>
          </a:bodyPr>
          <a:lstStyle/>
          <a:p>
            <a:r>
              <a:rPr lang="en-US" b="1" dirty="0"/>
              <a:t>Benefits of Microbial Fuel Cells: </a:t>
            </a:r>
            <a:br>
              <a:rPr lang="en-US" dirty="0"/>
            </a:br>
            <a:endParaRPr lang="en-US" dirty="0"/>
          </a:p>
        </p:txBody>
      </p:sp>
      <p:sp>
        <p:nvSpPr>
          <p:cNvPr id="3" name="Content Placeholder 2">
            <a:extLst>
              <a:ext uri="{FF2B5EF4-FFF2-40B4-BE49-F238E27FC236}">
                <a16:creationId xmlns:a16="http://schemas.microsoft.com/office/drawing/2014/main" id="{B29923D2-3818-4D66-B04D-64A046D3CEC3}"/>
              </a:ext>
            </a:extLst>
          </p:cNvPr>
          <p:cNvSpPr>
            <a:spLocks noGrp="1"/>
          </p:cNvSpPr>
          <p:nvPr>
            <p:ph idx="1"/>
          </p:nvPr>
        </p:nvSpPr>
        <p:spPr/>
        <p:txBody>
          <a:bodyPr>
            <a:normAutofit fontScale="62500" lnSpcReduction="20000"/>
          </a:bodyPr>
          <a:lstStyle/>
          <a:p>
            <a:r>
              <a:rPr lang="en-US" b="1" dirty="0"/>
              <a:t>1. Sustainable Energy Production: - </a:t>
            </a:r>
            <a:r>
              <a:rPr lang="en-US" dirty="0"/>
              <a:t>MFCs can generate electricity from organic waste, providing a renewable energy source that reduces reliance on fossil fuels. - The energy produced can be used to power small devices or even contribute to the electrical grid in larger-scale applications. </a:t>
            </a:r>
          </a:p>
          <a:p>
            <a:r>
              <a:rPr lang="en-US" b="1" dirty="0"/>
              <a:t>2.Wastewater Treatment: - </a:t>
            </a:r>
            <a:r>
              <a:rPr lang="en-US" dirty="0"/>
              <a:t>MFCs can simultaneously treat wastewater while generating electricity. As microbes break down organic pollutants in the water, they help clean the water while producing energy. - This dual function makes MFCs particularly useful in locations lacking access to conventional wastewater treatment facilities. </a:t>
            </a:r>
          </a:p>
          <a:p>
            <a:r>
              <a:rPr lang="en-US" b="1" dirty="0"/>
              <a:t>3. Reduction of Greenhouse Gas Emissions: - </a:t>
            </a:r>
            <a:r>
              <a:rPr lang="en-US" dirty="0"/>
              <a:t>By utilizing organic waste to produce energy, MFCs can reduce the release of methane, a potent greenhouse gas typically emitted by decomposing organic matter in landfills. - This contributes to mitigating climate change by lowering overall greenhouse gas emissions. </a:t>
            </a:r>
          </a:p>
          <a:p>
            <a:r>
              <a:rPr lang="en-US" b="1" dirty="0"/>
              <a:t>4. Applications in Remote and Off-Grid Locations: - </a:t>
            </a:r>
            <a:r>
              <a:rPr lang="en-US" dirty="0"/>
              <a:t>MFCs can be deployed in remote or off-grid areas to provide a local, sustainable power source where traditional energy infrastructure may be unavailable. - They could be used to power sensors, monitoring devices, or small-scale equipment in remote locations. </a:t>
            </a:r>
          </a:p>
          <a:p>
            <a:r>
              <a:rPr lang="en-US" b="1" dirty="0"/>
              <a:t>5. Scalability and Versatility: - </a:t>
            </a:r>
            <a:r>
              <a:rPr lang="en-US" dirty="0"/>
              <a:t>MFCs are scalable, meaning they can be designed for various applications, from powering small negatively charged particles  to treating large volumes of wastewater in industrial settings. - They can also be integrated with other renewable energy technologies to enhance overall energy efficiency. </a:t>
            </a:r>
          </a:p>
          <a:p>
            <a:r>
              <a:rPr lang="en-US" b="1" dirty="0"/>
              <a:t>6. Environmental Monitoring: - </a:t>
            </a:r>
            <a:r>
              <a:rPr lang="en-US" dirty="0"/>
              <a:t>MFCs can be used in environmental monitoring systems, as changes in the microbial community and activity can reflect the presence of pollutants or changes in environmental conditions. </a:t>
            </a:r>
          </a:p>
        </p:txBody>
      </p:sp>
    </p:spTree>
    <p:extLst>
      <p:ext uri="{BB962C8B-B14F-4D97-AF65-F5344CB8AC3E}">
        <p14:creationId xmlns:p14="http://schemas.microsoft.com/office/powerpoint/2010/main" val="12565476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1F6C9-4731-1FF5-0FB1-7095980BBF6D}"/>
              </a:ext>
            </a:extLst>
          </p:cNvPr>
          <p:cNvSpPr>
            <a:spLocks noGrp="1"/>
          </p:cNvSpPr>
          <p:nvPr>
            <p:ph type="title"/>
          </p:nvPr>
        </p:nvSpPr>
        <p:spPr/>
        <p:txBody>
          <a:bodyPr>
            <a:noAutofit/>
          </a:bodyPr>
          <a:lstStyle/>
          <a:p>
            <a:r>
              <a:rPr lang="en-US" sz="2800" dirty="0"/>
              <a:t>When comparing MFCs (Microbial Fuel Cells) to solar energy, the advantages of MFCs can include:</a:t>
            </a:r>
            <a:br>
              <a:rPr lang="en-US" sz="2800" dirty="0"/>
            </a:br>
            <a:endParaRPr lang="en-US" sz="2800" dirty="0"/>
          </a:p>
        </p:txBody>
      </p:sp>
      <p:sp>
        <p:nvSpPr>
          <p:cNvPr id="3" name="Content Placeholder 2">
            <a:extLst>
              <a:ext uri="{FF2B5EF4-FFF2-40B4-BE49-F238E27FC236}">
                <a16:creationId xmlns:a16="http://schemas.microsoft.com/office/drawing/2014/main" id="{F5B0737A-A353-BAAF-E0EC-DB4BF2BA9504}"/>
              </a:ext>
            </a:extLst>
          </p:cNvPr>
          <p:cNvSpPr>
            <a:spLocks noGrp="1"/>
          </p:cNvSpPr>
          <p:nvPr>
            <p:ph idx="1"/>
          </p:nvPr>
        </p:nvSpPr>
        <p:spPr/>
        <p:txBody>
          <a:bodyPr>
            <a:normAutofit fontScale="92500" lnSpcReduction="20000"/>
          </a:bodyPr>
          <a:lstStyle/>
          <a:p>
            <a:pPr>
              <a:buFont typeface="+mj-lt"/>
              <a:buAutoNum type="arabicPeriod"/>
            </a:pPr>
            <a:r>
              <a:rPr lang="en-US" b="1" dirty="0"/>
              <a:t>Continuous Energy Production</a:t>
            </a:r>
            <a:r>
              <a:rPr lang="en-US" dirty="0"/>
              <a:t>: MFCs can generate electricity continuously as long as there is organic matter available, while solar energy production is dependent on sunlight.</a:t>
            </a:r>
          </a:p>
          <a:p>
            <a:pPr>
              <a:buFont typeface="+mj-lt"/>
              <a:buAutoNum type="arabicPeriod"/>
            </a:pPr>
            <a:r>
              <a:rPr lang="en-US" b="1" dirty="0"/>
              <a:t>Waste Treatment</a:t>
            </a:r>
            <a:r>
              <a:rPr lang="en-US" dirty="0"/>
              <a:t>: MFCs can simultaneously treat wastewater, converting organic pollutants into energy, which adds environmental benefits beyond energy generation.</a:t>
            </a:r>
          </a:p>
          <a:p>
            <a:pPr>
              <a:buFont typeface="+mj-lt"/>
              <a:buAutoNum type="arabicPeriod"/>
            </a:pPr>
            <a:r>
              <a:rPr lang="en-US" b="1" dirty="0"/>
              <a:t>Low Resource Requirements</a:t>
            </a:r>
            <a:r>
              <a:rPr lang="en-US" dirty="0"/>
              <a:t>: MFCs can operate in various environments without needing extensive infrastructure, making them suitable for remote or off-grid locations.</a:t>
            </a:r>
          </a:p>
          <a:p>
            <a:pPr>
              <a:buFont typeface="+mj-lt"/>
              <a:buAutoNum type="arabicPeriod"/>
            </a:pPr>
            <a:r>
              <a:rPr lang="en-US" b="1" dirty="0"/>
              <a:t>Versatility</a:t>
            </a:r>
            <a:r>
              <a:rPr lang="en-US" dirty="0"/>
              <a:t>: They can utilize a wide range of organic substrates, including agricultural waste, which can be an advantage in areas with abundant organic waste.</a:t>
            </a:r>
          </a:p>
          <a:p>
            <a:pPr>
              <a:buFont typeface="+mj-lt"/>
              <a:buAutoNum type="arabicPeriod"/>
            </a:pPr>
            <a:r>
              <a:rPr lang="en-US" b="1" dirty="0"/>
              <a:t>Lower Land Use</a:t>
            </a:r>
            <a:r>
              <a:rPr lang="en-US" dirty="0"/>
              <a:t>: Unlike solar farms, which require significant land area, MFCs can be implemented in smaller spaces or integrated into existing waste management systems.</a:t>
            </a:r>
          </a:p>
          <a:p>
            <a:endParaRPr lang="en-US" dirty="0"/>
          </a:p>
        </p:txBody>
      </p:sp>
    </p:spTree>
    <p:extLst>
      <p:ext uri="{BB962C8B-B14F-4D97-AF65-F5344CB8AC3E}">
        <p14:creationId xmlns:p14="http://schemas.microsoft.com/office/powerpoint/2010/main" val="8071812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FDE-79D8-E37B-0FE6-35815A49E9F3}"/>
              </a:ext>
            </a:extLst>
          </p:cNvPr>
          <p:cNvSpPr>
            <a:spLocks noGrp="1"/>
          </p:cNvSpPr>
          <p:nvPr>
            <p:ph type="title"/>
          </p:nvPr>
        </p:nvSpPr>
        <p:spPr/>
        <p:txBody>
          <a:bodyPr/>
          <a:lstStyle/>
          <a:p>
            <a:r>
              <a:rPr lang="en-US" dirty="0"/>
              <a:t>Our first model :-</a:t>
            </a:r>
          </a:p>
        </p:txBody>
      </p:sp>
      <p:pic>
        <p:nvPicPr>
          <p:cNvPr id="4" name="video 1">
            <a:hlinkClick r:id="" action="ppaction://media"/>
            <a:extLst>
              <a:ext uri="{FF2B5EF4-FFF2-40B4-BE49-F238E27FC236}">
                <a16:creationId xmlns:a16="http://schemas.microsoft.com/office/drawing/2014/main" id="{8DCC7830-8EF0-4877-5B91-8B2A3BC10E2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5588" y="2160588"/>
            <a:ext cx="6900862" cy="3881437"/>
          </a:xfrm>
          <a:prstGeom prst="snip2DiagRect">
            <a:avLst>
              <a:gd name="adj1" fmla="val 0"/>
              <a:gd name="adj2" fmla="val 6620"/>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Tree>
    <p:extLst>
      <p:ext uri="{BB962C8B-B14F-4D97-AF65-F5344CB8AC3E}">
        <p14:creationId xmlns:p14="http://schemas.microsoft.com/office/powerpoint/2010/main" val="13031472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F19-7F86-41D2-A6BC-F729E4298CB5}"/>
              </a:ext>
            </a:extLst>
          </p:cNvPr>
          <p:cNvSpPr>
            <a:spLocks noGrp="1"/>
          </p:cNvSpPr>
          <p:nvPr>
            <p:ph type="title"/>
          </p:nvPr>
        </p:nvSpPr>
        <p:spPr/>
        <p:txBody>
          <a:bodyPr/>
          <a:lstStyle/>
          <a:p>
            <a:r>
              <a:rPr lang="en-US" dirty="0"/>
              <a:t>How the electricity is generated?</a:t>
            </a:r>
          </a:p>
        </p:txBody>
      </p:sp>
      <p:sp>
        <p:nvSpPr>
          <p:cNvPr id="3" name="Content Placeholder 2">
            <a:extLst>
              <a:ext uri="{FF2B5EF4-FFF2-40B4-BE49-F238E27FC236}">
                <a16:creationId xmlns:a16="http://schemas.microsoft.com/office/drawing/2014/main" id="{CAE7DA53-4252-485D-801A-9CE1D9F74064}"/>
              </a:ext>
            </a:extLst>
          </p:cNvPr>
          <p:cNvSpPr>
            <a:spLocks noGrp="1"/>
          </p:cNvSpPr>
          <p:nvPr>
            <p:ph idx="1"/>
          </p:nvPr>
        </p:nvSpPr>
        <p:spPr/>
        <p:txBody>
          <a:bodyPr>
            <a:normAutofit/>
          </a:bodyPr>
          <a:lstStyle/>
          <a:p>
            <a:r>
              <a:rPr lang="en-US" dirty="0"/>
              <a:t>Maximum voltage is up to 930 mV, maximum short-circuit current density is 13 mA. There are two </a:t>
            </a:r>
            <a:r>
              <a:rPr lang="en-US" dirty="0" err="1"/>
              <a:t>nanoporous</a:t>
            </a:r>
            <a:r>
              <a:rPr lang="en-US" dirty="0"/>
              <a:t> carbon electrodes: one is placed at the bottom (anode), the other is placed at the top (cathode). Oxygen can access to the cathode, whereas there is anaerobic (oxygen free) medium around anode, where bacteria work hard. Several bacteria may contribute, for example Escherichia coli can release some compounds through its outer cell membrane, which oxidize at anode. </a:t>
            </a:r>
            <a:r>
              <a:rPr lang="en-US" dirty="0" err="1"/>
              <a:t>Shewanella</a:t>
            </a:r>
            <a:r>
              <a:rPr lang="en-US" dirty="0"/>
              <a:t> </a:t>
            </a:r>
            <a:r>
              <a:rPr lang="en-US" dirty="0" err="1"/>
              <a:t>putrefaciens</a:t>
            </a:r>
            <a:r>
              <a:rPr lang="en-US" dirty="0"/>
              <a:t> and </a:t>
            </a:r>
            <a:r>
              <a:rPr lang="en-US" dirty="0" err="1"/>
              <a:t>Geobacter</a:t>
            </a:r>
            <a:r>
              <a:rPr lang="en-US" dirty="0"/>
              <a:t> may attach onto the carbon and directly give away negatively charged particles s. Approximate electricity production reaction is the following: cathode: O2 + 4 H+ + 4 e− = 2 H2O anode (where (CH2O)n is a hydrocarbon): (CH2O)n + n H2O − 4n e− = n CO2↑ + 4n H+ </a:t>
            </a:r>
            <a:br>
              <a:rPr lang="en-US" dirty="0"/>
            </a:br>
            <a:endParaRPr lang="en-US" dirty="0"/>
          </a:p>
        </p:txBody>
      </p:sp>
    </p:spTree>
    <p:extLst>
      <p:ext uri="{BB962C8B-B14F-4D97-AF65-F5344CB8AC3E}">
        <p14:creationId xmlns:p14="http://schemas.microsoft.com/office/powerpoint/2010/main" val="34799153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185</TotalTime>
  <Words>1453</Words>
  <Application>Microsoft Office PowerPoint</Application>
  <PresentationFormat>Widescreen</PresentationFormat>
  <Paragraphs>44</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Wingdings 3</vt:lpstr>
      <vt:lpstr>Facet</vt:lpstr>
      <vt:lpstr>BIO CHARGER Truly a farmers friend</vt:lpstr>
      <vt:lpstr>  Introduction:-</vt:lpstr>
      <vt:lpstr>A team work </vt:lpstr>
      <vt:lpstr> How Microbial Fuel Cells Work: </vt:lpstr>
      <vt:lpstr>Working of the model  </vt:lpstr>
      <vt:lpstr>Benefits of Microbial Fuel Cells:  </vt:lpstr>
      <vt:lpstr>When comparing MFCs (Microbial Fuel Cells) to solar energy, the advantages of MFCs can include: </vt:lpstr>
      <vt:lpstr>Our first model :-</vt:lpstr>
      <vt:lpstr>How the electricity is generated?</vt:lpstr>
      <vt:lpstr>To create a science model for MFCs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DREAM</dc:title>
  <dc:creator>TANIA</dc:creator>
  <cp:lastModifiedBy>Swarnadeep Mukherjee</cp:lastModifiedBy>
  <cp:revision>7</cp:revision>
  <dcterms:created xsi:type="dcterms:W3CDTF">2024-10-29T09:54:06Z</dcterms:created>
  <dcterms:modified xsi:type="dcterms:W3CDTF">2024-10-31T12:45:16Z</dcterms:modified>
</cp:coreProperties>
</file>